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56" r:id="rId5"/>
    <p:sldId id="291" r:id="rId6"/>
    <p:sldId id="257" r:id="rId7"/>
    <p:sldId id="292" r:id="rId8"/>
    <p:sldId id="293" r:id="rId9"/>
    <p:sldId id="294" r:id="rId10"/>
    <p:sldId id="286" r:id="rId11"/>
    <p:sldId id="287" r:id="rId12"/>
    <p:sldId id="288" r:id="rId13"/>
    <p:sldId id="289" r:id="rId14"/>
    <p:sldId id="290" r:id="rId15"/>
    <p:sldId id="260" r:id="rId16"/>
    <p:sldId id="268" r:id="rId17"/>
    <p:sldId id="29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1" d="100"/>
          <a:sy n="71" d="100"/>
        </p:scale>
        <p:origin x="696" y="78"/>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4/19/2024</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IIT Patna</a:t>
            </a:r>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f hdr="0" dt="0"/>
</p:handoutMaster>
</file>

<file path=ppt/media/image1.jpg>
</file>

<file path=ppt/media/image10.png>
</file>

<file path=ppt/media/image11.jpg>
</file>

<file path=ppt/media/image2.png>
</file>

<file path=ppt/media/image3.jpg>
</file>

<file path=ppt/media/image3.png>
</file>

<file path=ppt/media/image4.jpg>
</file>

<file path=ppt/media/image5.jpg>
</file>

<file path=ppt/media/image6.png>
</file>

<file path=ppt/media/image7.png>
</file>

<file path=ppt/media/image8.pn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4/19/2024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noProof="0"/>
              <a:t>IIT Patna</a:t>
            </a:r>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GB" noProof="0"/>
              <a:t>Click to edit Master subtitle style</a:t>
            </a:r>
            <a:endParaRPr lang="en-US" noProof="0"/>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GB" noProof="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GB" noProof="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GB"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GB"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GB"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GB"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GB"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GB"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GB"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GB"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GB"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GB"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GB" noProof="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GB"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GB"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GB"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GB" noProof="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GB"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GB" noProof="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GB" noProof="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GB"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GB"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GB" noProof="0"/>
              <a:t>Click to edit Master title style</a:t>
            </a:r>
            <a:endParaRPr lang="en-US" noProof="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GB" noProof="0"/>
              <a:t>Click to edit Master text styles</a:t>
            </a:r>
          </a:p>
          <a:p>
            <a:pPr lvl="1"/>
            <a:r>
              <a:rPr lang="en-GB" noProof="0"/>
              <a:t>Second level</a:t>
            </a:r>
          </a:p>
          <a:p>
            <a:pPr lvl="2"/>
            <a:r>
              <a:rPr lang="en-GB"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GB" noProof="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GB" noProof="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GB"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GB" noProof="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GB" noProof="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GB" noProof="0"/>
              <a:t>Click to edit Master title style</a:t>
            </a:r>
            <a:endParaRPr lang="en-US" noProof="0"/>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www.moretticb.com/MTW" TargetMode="External"/><Relationship Id="rId2" Type="http://schemas.openxmlformats.org/officeDocument/2006/relationships/hyperlink" Target="http://www.moretticb.com/Neurona"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2761487" y="1938528"/>
            <a:ext cx="9273630" cy="1799754"/>
          </a:xfrm>
        </p:spPr>
        <p:txBody>
          <a:bodyPr/>
          <a:lstStyle/>
          <a:p>
            <a:r>
              <a:rPr lang="en-US" dirty="0"/>
              <a:t>Color sensor prototype using Artificial Neural Network</a:t>
            </a:r>
          </a:p>
        </p:txBody>
      </p:sp>
      <p:sp>
        <p:nvSpPr>
          <p:cNvPr id="5" name="Rectangle 4">
            <a:extLst>
              <a:ext uri="{FF2B5EF4-FFF2-40B4-BE49-F238E27FC236}">
                <a16:creationId xmlns:a16="http://schemas.microsoft.com/office/drawing/2014/main" id="{39D67477-AB61-B116-B860-E3E4A2F62436}"/>
              </a:ext>
            </a:extLst>
          </p:cNvPr>
          <p:cNvSpPr/>
          <p:nvPr/>
        </p:nvSpPr>
        <p:spPr>
          <a:xfrm>
            <a:off x="2761487" y="3859306"/>
            <a:ext cx="7404489" cy="208429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Done By:</a:t>
            </a:r>
          </a:p>
          <a:p>
            <a:pPr algn="ctr"/>
            <a:r>
              <a:rPr lang="en-IN" b="1" dirty="0"/>
              <a:t>Ayush Tripathi(2101EE90)</a:t>
            </a:r>
          </a:p>
          <a:p>
            <a:pPr algn="ctr"/>
            <a:endParaRPr lang="en-IN" dirty="0"/>
          </a:p>
          <a:p>
            <a:pPr algn="ctr"/>
            <a:r>
              <a:rPr lang="en-IN" dirty="0"/>
              <a:t>Under the guidance of:</a:t>
            </a:r>
          </a:p>
          <a:p>
            <a:pPr algn="ctr"/>
            <a:r>
              <a:rPr lang="en-IN" b="1" dirty="0" err="1"/>
              <a:t>Assosiate</a:t>
            </a:r>
            <a:r>
              <a:rPr lang="en-IN" b="1" dirty="0"/>
              <a:t> Prof. Saurabh Kumar Pandey</a:t>
            </a:r>
          </a:p>
          <a:p>
            <a:pPr algn="ctr"/>
            <a:r>
              <a:rPr lang="en-IN" dirty="0"/>
              <a:t>Electrical and Electronics Engineering</a:t>
            </a:r>
          </a:p>
          <a:p>
            <a:pPr algn="ctr"/>
            <a:r>
              <a:rPr lang="en-IN" dirty="0"/>
              <a:t>IIT Patna</a:t>
            </a:r>
          </a:p>
        </p:txBody>
      </p:sp>
    </p:spTree>
    <p:extLst>
      <p:ext uri="{BB962C8B-B14F-4D97-AF65-F5344CB8AC3E}">
        <p14:creationId xmlns:p14="http://schemas.microsoft.com/office/powerpoint/2010/main" val="3946934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10</a:t>
            </a:fld>
            <a:endParaRPr lang="en-US" dirty="0"/>
          </a:p>
        </p:txBody>
      </p:sp>
      <p:pic>
        <p:nvPicPr>
          <p:cNvPr id="5" name="Picture 4">
            <a:extLst>
              <a:ext uri="{FF2B5EF4-FFF2-40B4-BE49-F238E27FC236}">
                <a16:creationId xmlns:a16="http://schemas.microsoft.com/office/drawing/2014/main" id="{E03D6773-AD5A-FEB1-C47D-83A77AAA602B}"/>
              </a:ext>
            </a:extLst>
          </p:cNvPr>
          <p:cNvPicPr>
            <a:picLocks noChangeAspect="1"/>
          </p:cNvPicPr>
          <p:nvPr/>
        </p:nvPicPr>
        <p:blipFill rotWithShape="1">
          <a:blip r:embed="rId2"/>
          <a:srcRect b="6530"/>
          <a:stretch/>
        </p:blipFill>
        <p:spPr>
          <a:xfrm>
            <a:off x="-7444972" y="1540288"/>
            <a:ext cx="5903258" cy="4774787"/>
          </a:xfrm>
          <a:prstGeom prst="rect">
            <a:avLst/>
          </a:prstGeom>
        </p:spPr>
      </p:pic>
      <p:pic>
        <p:nvPicPr>
          <p:cNvPr id="4" name="Picture 3">
            <a:extLst>
              <a:ext uri="{FF2B5EF4-FFF2-40B4-BE49-F238E27FC236}">
                <a16:creationId xmlns:a16="http://schemas.microsoft.com/office/drawing/2014/main" id="{69E3FDE6-F61A-B106-63D3-F74578A0CEA0}"/>
              </a:ext>
            </a:extLst>
          </p:cNvPr>
          <p:cNvPicPr>
            <a:picLocks noChangeAspect="1"/>
          </p:cNvPicPr>
          <p:nvPr/>
        </p:nvPicPr>
        <p:blipFill rotWithShape="1">
          <a:blip r:embed="rId3"/>
          <a:srcRect r="11209"/>
          <a:stretch/>
        </p:blipFill>
        <p:spPr>
          <a:xfrm>
            <a:off x="833283" y="1193800"/>
            <a:ext cx="10825317" cy="5486400"/>
          </a:xfrm>
          <a:prstGeom prst="rect">
            <a:avLst/>
          </a:prstGeom>
        </p:spPr>
      </p:pic>
      <p:sp>
        <p:nvSpPr>
          <p:cNvPr id="8" name="Rectangle 7">
            <a:extLst>
              <a:ext uri="{FF2B5EF4-FFF2-40B4-BE49-F238E27FC236}">
                <a16:creationId xmlns:a16="http://schemas.microsoft.com/office/drawing/2014/main" id="{DDD3CFF0-A411-538D-9CE5-7324EDA0F0A8}"/>
              </a:ext>
            </a:extLst>
          </p:cNvPr>
          <p:cNvSpPr/>
          <p:nvPr/>
        </p:nvSpPr>
        <p:spPr>
          <a:xfrm>
            <a:off x="1981199" y="304464"/>
            <a:ext cx="8853055" cy="7853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Implementation Electronics circuit</a:t>
            </a:r>
          </a:p>
        </p:txBody>
      </p:sp>
    </p:spTree>
    <p:extLst>
      <p:ext uri="{BB962C8B-B14F-4D97-AF65-F5344CB8AC3E}">
        <p14:creationId xmlns:p14="http://schemas.microsoft.com/office/powerpoint/2010/main" val="3335442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11</a:t>
            </a:fld>
            <a:endParaRPr lang="en-US" dirty="0"/>
          </a:p>
        </p:txBody>
      </p:sp>
      <p:sp>
        <p:nvSpPr>
          <p:cNvPr id="3" name="Rectangle 2">
            <a:extLst>
              <a:ext uri="{FF2B5EF4-FFF2-40B4-BE49-F238E27FC236}">
                <a16:creationId xmlns:a16="http://schemas.microsoft.com/office/drawing/2014/main" id="{071CBE9D-C427-A7EE-4193-7B3DFC07A984}"/>
              </a:ext>
            </a:extLst>
          </p:cNvPr>
          <p:cNvSpPr/>
          <p:nvPr/>
        </p:nvSpPr>
        <p:spPr>
          <a:xfrm>
            <a:off x="2064327" y="387591"/>
            <a:ext cx="8853055" cy="7853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Implementation: Programming</a:t>
            </a:r>
          </a:p>
        </p:txBody>
      </p:sp>
      <p:sp>
        <p:nvSpPr>
          <p:cNvPr id="4" name="Rectangle 3">
            <a:extLst>
              <a:ext uri="{FF2B5EF4-FFF2-40B4-BE49-F238E27FC236}">
                <a16:creationId xmlns:a16="http://schemas.microsoft.com/office/drawing/2014/main" id="{C727BFC7-A8ED-0A14-0D3D-853172E34D26}"/>
              </a:ext>
            </a:extLst>
          </p:cNvPr>
          <p:cNvSpPr/>
          <p:nvPr/>
        </p:nvSpPr>
        <p:spPr>
          <a:xfrm>
            <a:off x="883431" y="1317812"/>
            <a:ext cx="10560016" cy="127747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In detection, the collected RGB values - ranging from 0 to 1 - feed to an MLP, performing the actual color recognition. For the MLP running in Arduino, I am using </a:t>
            </a:r>
            <a:r>
              <a:rPr lang="en-US" dirty="0" err="1">
                <a:solidFill>
                  <a:schemeClr val="bg1"/>
                </a:solidFill>
                <a:hlinkClick r:id="rId2">
                  <a:extLst>
                    <a:ext uri="{A12FA001-AC4F-418D-AE19-62706E023703}">
                      <ahyp:hlinkClr xmlns:ahyp="http://schemas.microsoft.com/office/drawing/2018/hyperlinkcolor" val="tx"/>
                    </a:ext>
                  </a:extLst>
                </a:hlinkClick>
              </a:rPr>
              <a:t>Neurona</a:t>
            </a:r>
            <a:r>
              <a:rPr lang="en-US" dirty="0">
                <a:solidFill>
                  <a:schemeClr val="bg1"/>
                </a:solidFill>
              </a:rPr>
              <a:t> - a library I wrote to easily use ANNs in </a:t>
            </a:r>
            <a:r>
              <a:rPr lang="en-US" dirty="0" err="1">
                <a:solidFill>
                  <a:schemeClr val="bg1"/>
                </a:solidFill>
              </a:rPr>
              <a:t>arduino</a:t>
            </a:r>
            <a:r>
              <a:rPr lang="en-US" dirty="0">
                <a:solidFill>
                  <a:schemeClr val="bg1"/>
                </a:solidFill>
              </a:rPr>
              <a:t>, I am using an implementation in C language (The </a:t>
            </a:r>
            <a:r>
              <a:rPr lang="en-US" dirty="0">
                <a:solidFill>
                  <a:schemeClr val="bg1"/>
                </a:solidFill>
                <a:hlinkClick r:id="rId3">
                  <a:extLst>
                    <a:ext uri="{A12FA001-AC4F-418D-AE19-62706E023703}">
                      <ahyp:hlinkClr xmlns:ahyp="http://schemas.microsoft.com/office/drawing/2018/hyperlinkcolor" val="tx"/>
                    </a:ext>
                  </a:extLst>
                </a:hlinkClick>
              </a:rPr>
              <a:t>MLP Topology Workbench</a:t>
            </a:r>
            <a:r>
              <a:rPr lang="en-US" dirty="0">
                <a:solidFill>
                  <a:schemeClr val="bg1"/>
                </a:solidFill>
              </a:rPr>
              <a:t> also does the job), giving the adjusted weights to use with </a:t>
            </a:r>
            <a:r>
              <a:rPr lang="en-US" dirty="0" err="1">
                <a:solidFill>
                  <a:schemeClr val="bg1"/>
                </a:solidFill>
              </a:rPr>
              <a:t>Neurona</a:t>
            </a:r>
            <a:r>
              <a:rPr lang="en-US" dirty="0">
                <a:solidFill>
                  <a:schemeClr val="bg1"/>
                </a:solidFill>
              </a:rPr>
              <a:t>. I used </a:t>
            </a:r>
            <a:r>
              <a:rPr lang="el-GR" dirty="0">
                <a:solidFill>
                  <a:schemeClr val="bg1"/>
                </a:solidFill>
              </a:rPr>
              <a:t>α</a:t>
            </a:r>
            <a:r>
              <a:rPr lang="en-US" dirty="0">
                <a:solidFill>
                  <a:schemeClr val="bg1"/>
                </a:solidFill>
              </a:rPr>
              <a:t> = 0.8</a:t>
            </a:r>
            <a:endParaRPr lang="en-US" baseline="30000" dirty="0">
              <a:solidFill>
                <a:schemeClr val="bg1"/>
              </a:solidFill>
            </a:endParaRPr>
          </a:p>
        </p:txBody>
      </p:sp>
      <p:sp>
        <p:nvSpPr>
          <p:cNvPr id="18" name="Rectangle 17">
            <a:extLst>
              <a:ext uri="{FF2B5EF4-FFF2-40B4-BE49-F238E27FC236}">
                <a16:creationId xmlns:a16="http://schemas.microsoft.com/office/drawing/2014/main" id="{2D7A0AAC-5D37-3896-2241-00F5F99D74A7}"/>
              </a:ext>
            </a:extLst>
          </p:cNvPr>
          <p:cNvSpPr/>
          <p:nvPr/>
        </p:nvSpPr>
        <p:spPr>
          <a:xfrm>
            <a:off x="883431" y="2740196"/>
            <a:ext cx="10560016" cy="68880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Given topologic configuration and the dataset, five trainings were performed (with cross-validation), each one with a random initial state of the synaptic weights:</a:t>
            </a:r>
          </a:p>
        </p:txBody>
      </p:sp>
      <p:graphicFrame>
        <p:nvGraphicFramePr>
          <p:cNvPr id="19" name="Table 18">
            <a:extLst>
              <a:ext uri="{FF2B5EF4-FFF2-40B4-BE49-F238E27FC236}">
                <a16:creationId xmlns:a16="http://schemas.microsoft.com/office/drawing/2014/main" id="{44EC985F-4E75-EBAB-97D3-45E2BFF65000}"/>
              </a:ext>
            </a:extLst>
          </p:cNvPr>
          <p:cNvGraphicFramePr>
            <a:graphicFrameLocks noGrp="1"/>
          </p:cNvGraphicFramePr>
          <p:nvPr>
            <p:extLst>
              <p:ext uri="{D42A27DB-BD31-4B8C-83A1-F6EECF244321}">
                <p14:modId xmlns:p14="http://schemas.microsoft.com/office/powerpoint/2010/main" val="2734056873"/>
              </p:ext>
            </p:extLst>
          </p:nvPr>
        </p:nvGraphicFramePr>
        <p:xfrm>
          <a:off x="2260600" y="3944937"/>
          <a:ext cx="8127999" cy="222504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3625016056"/>
                    </a:ext>
                  </a:extLst>
                </a:gridCol>
                <a:gridCol w="2709333">
                  <a:extLst>
                    <a:ext uri="{9D8B030D-6E8A-4147-A177-3AD203B41FA5}">
                      <a16:colId xmlns:a16="http://schemas.microsoft.com/office/drawing/2014/main" val="1573182922"/>
                    </a:ext>
                  </a:extLst>
                </a:gridCol>
                <a:gridCol w="2709333">
                  <a:extLst>
                    <a:ext uri="{9D8B030D-6E8A-4147-A177-3AD203B41FA5}">
                      <a16:colId xmlns:a16="http://schemas.microsoft.com/office/drawing/2014/main" val="1636078980"/>
                    </a:ext>
                  </a:extLst>
                </a:gridCol>
              </a:tblGrid>
              <a:tr h="370840">
                <a:tc>
                  <a:txBody>
                    <a:bodyPr/>
                    <a:lstStyle/>
                    <a:p>
                      <a:r>
                        <a:rPr lang="en-US" dirty="0"/>
                        <a:t>Training #</a:t>
                      </a:r>
                      <a:endParaRPr lang="en-IN" dirty="0"/>
                    </a:p>
                  </a:txBody>
                  <a:tcPr/>
                </a:tc>
                <a:tc>
                  <a:txBody>
                    <a:bodyPr/>
                    <a:lstStyle/>
                    <a:p>
                      <a:r>
                        <a:rPr lang="en-US" dirty="0"/>
                        <a:t>Epochs</a:t>
                      </a:r>
                      <a:endParaRPr lang="en-IN" dirty="0"/>
                    </a:p>
                  </a:txBody>
                  <a:tcPr/>
                </a:tc>
                <a:tc>
                  <a:txBody>
                    <a:bodyPr/>
                    <a:lstStyle/>
                    <a:p>
                      <a:r>
                        <a:rPr lang="en-US" dirty="0"/>
                        <a:t>Accuracy</a:t>
                      </a:r>
                      <a:endParaRPr lang="en-IN" dirty="0"/>
                    </a:p>
                  </a:txBody>
                  <a:tcPr/>
                </a:tc>
                <a:extLst>
                  <a:ext uri="{0D108BD9-81ED-4DB2-BD59-A6C34878D82A}">
                    <a16:rowId xmlns:a16="http://schemas.microsoft.com/office/drawing/2014/main" val="2401404281"/>
                  </a:ext>
                </a:extLst>
              </a:tr>
              <a:tr h="370840">
                <a:tc>
                  <a:txBody>
                    <a:bodyPr/>
                    <a:lstStyle/>
                    <a:p>
                      <a:r>
                        <a:rPr lang="en-US" dirty="0"/>
                        <a:t>1</a:t>
                      </a:r>
                      <a:endParaRPr lang="en-IN" dirty="0"/>
                    </a:p>
                  </a:txBody>
                  <a:tcPr/>
                </a:tc>
                <a:tc>
                  <a:txBody>
                    <a:bodyPr/>
                    <a:lstStyle/>
                    <a:p>
                      <a:r>
                        <a:rPr lang="en-US" dirty="0"/>
                        <a:t>1565</a:t>
                      </a:r>
                      <a:endParaRPr lang="en-IN" dirty="0"/>
                    </a:p>
                  </a:txBody>
                  <a:tcPr/>
                </a:tc>
                <a:tc>
                  <a:txBody>
                    <a:bodyPr/>
                    <a:lstStyle/>
                    <a:p>
                      <a:r>
                        <a:rPr lang="en-US" dirty="0"/>
                        <a:t>67%</a:t>
                      </a:r>
                      <a:endParaRPr lang="en-IN" dirty="0"/>
                    </a:p>
                  </a:txBody>
                  <a:tcPr/>
                </a:tc>
                <a:extLst>
                  <a:ext uri="{0D108BD9-81ED-4DB2-BD59-A6C34878D82A}">
                    <a16:rowId xmlns:a16="http://schemas.microsoft.com/office/drawing/2014/main" val="2397595984"/>
                  </a:ext>
                </a:extLst>
              </a:tr>
              <a:tr h="370840">
                <a:tc>
                  <a:txBody>
                    <a:bodyPr/>
                    <a:lstStyle/>
                    <a:p>
                      <a:r>
                        <a:rPr lang="en-US" b="1" dirty="0"/>
                        <a:t>2</a:t>
                      </a:r>
                      <a:endParaRPr lang="en-IN" b="1" dirty="0"/>
                    </a:p>
                  </a:txBody>
                  <a:tcPr/>
                </a:tc>
                <a:tc>
                  <a:txBody>
                    <a:bodyPr/>
                    <a:lstStyle/>
                    <a:p>
                      <a:r>
                        <a:rPr lang="en-US" b="1" dirty="0"/>
                        <a:t>2353</a:t>
                      </a:r>
                      <a:endParaRPr lang="en-IN" b="1" dirty="0"/>
                    </a:p>
                  </a:txBody>
                  <a:tcPr/>
                </a:tc>
                <a:tc>
                  <a:txBody>
                    <a:bodyPr/>
                    <a:lstStyle/>
                    <a:p>
                      <a:r>
                        <a:rPr lang="en-US" b="1" dirty="0"/>
                        <a:t>95%</a:t>
                      </a:r>
                      <a:endParaRPr lang="en-IN" b="1" dirty="0"/>
                    </a:p>
                  </a:txBody>
                  <a:tcPr/>
                </a:tc>
                <a:extLst>
                  <a:ext uri="{0D108BD9-81ED-4DB2-BD59-A6C34878D82A}">
                    <a16:rowId xmlns:a16="http://schemas.microsoft.com/office/drawing/2014/main" val="474061427"/>
                  </a:ext>
                </a:extLst>
              </a:tr>
              <a:tr h="370840">
                <a:tc>
                  <a:txBody>
                    <a:bodyPr/>
                    <a:lstStyle/>
                    <a:p>
                      <a:r>
                        <a:rPr lang="en-US" dirty="0"/>
                        <a:t>3</a:t>
                      </a:r>
                      <a:endParaRPr lang="en-IN" dirty="0"/>
                    </a:p>
                  </a:txBody>
                  <a:tcPr/>
                </a:tc>
                <a:tc>
                  <a:txBody>
                    <a:bodyPr/>
                    <a:lstStyle/>
                    <a:p>
                      <a:r>
                        <a:rPr lang="en-US" dirty="0"/>
                        <a:t>3315</a:t>
                      </a:r>
                      <a:endParaRPr lang="en-IN" dirty="0"/>
                    </a:p>
                  </a:txBody>
                  <a:tcPr/>
                </a:tc>
                <a:tc>
                  <a:txBody>
                    <a:bodyPr/>
                    <a:lstStyle/>
                    <a:p>
                      <a:r>
                        <a:rPr lang="en-US" dirty="0"/>
                        <a:t>80%</a:t>
                      </a:r>
                      <a:endParaRPr lang="en-IN" dirty="0"/>
                    </a:p>
                  </a:txBody>
                  <a:tcPr/>
                </a:tc>
                <a:extLst>
                  <a:ext uri="{0D108BD9-81ED-4DB2-BD59-A6C34878D82A}">
                    <a16:rowId xmlns:a16="http://schemas.microsoft.com/office/drawing/2014/main" val="4038903761"/>
                  </a:ext>
                </a:extLst>
              </a:tr>
              <a:tr h="370840">
                <a:tc>
                  <a:txBody>
                    <a:bodyPr/>
                    <a:lstStyle/>
                    <a:p>
                      <a:r>
                        <a:rPr lang="en-US" dirty="0"/>
                        <a:t>4</a:t>
                      </a:r>
                      <a:endParaRPr lang="en-IN" dirty="0"/>
                    </a:p>
                  </a:txBody>
                  <a:tcPr/>
                </a:tc>
                <a:tc>
                  <a:txBody>
                    <a:bodyPr/>
                    <a:lstStyle/>
                    <a:p>
                      <a:r>
                        <a:rPr lang="en-US" dirty="0"/>
                        <a:t>4239</a:t>
                      </a:r>
                      <a:endParaRPr lang="en-IN" dirty="0"/>
                    </a:p>
                  </a:txBody>
                  <a:tcPr/>
                </a:tc>
                <a:tc>
                  <a:txBody>
                    <a:bodyPr/>
                    <a:lstStyle/>
                    <a:p>
                      <a:r>
                        <a:rPr lang="en-US" dirty="0"/>
                        <a:t>93%</a:t>
                      </a:r>
                      <a:endParaRPr lang="en-IN" dirty="0"/>
                    </a:p>
                  </a:txBody>
                  <a:tcPr/>
                </a:tc>
                <a:extLst>
                  <a:ext uri="{0D108BD9-81ED-4DB2-BD59-A6C34878D82A}">
                    <a16:rowId xmlns:a16="http://schemas.microsoft.com/office/drawing/2014/main" val="499690313"/>
                  </a:ext>
                </a:extLst>
              </a:tr>
              <a:tr h="370840">
                <a:tc>
                  <a:txBody>
                    <a:bodyPr/>
                    <a:lstStyle/>
                    <a:p>
                      <a:r>
                        <a:rPr lang="en-US" dirty="0"/>
                        <a:t>5</a:t>
                      </a:r>
                      <a:endParaRPr lang="en-IN" dirty="0"/>
                    </a:p>
                  </a:txBody>
                  <a:tcPr/>
                </a:tc>
                <a:tc>
                  <a:txBody>
                    <a:bodyPr/>
                    <a:lstStyle/>
                    <a:p>
                      <a:r>
                        <a:rPr lang="en-US" dirty="0"/>
                        <a:t>680</a:t>
                      </a:r>
                      <a:endParaRPr lang="en-IN" dirty="0"/>
                    </a:p>
                  </a:txBody>
                  <a:tcPr/>
                </a:tc>
                <a:tc>
                  <a:txBody>
                    <a:bodyPr/>
                    <a:lstStyle/>
                    <a:p>
                      <a:r>
                        <a:rPr lang="en-US" dirty="0"/>
                        <a:t>40%</a:t>
                      </a:r>
                      <a:endParaRPr lang="en-IN" dirty="0"/>
                    </a:p>
                  </a:txBody>
                  <a:tcPr/>
                </a:tc>
                <a:extLst>
                  <a:ext uri="{0D108BD9-81ED-4DB2-BD59-A6C34878D82A}">
                    <a16:rowId xmlns:a16="http://schemas.microsoft.com/office/drawing/2014/main" val="2094652266"/>
                  </a:ext>
                </a:extLst>
              </a:tr>
            </a:tbl>
          </a:graphicData>
        </a:graphic>
      </p:graphicFrame>
    </p:spTree>
    <p:extLst>
      <p:ext uri="{BB962C8B-B14F-4D97-AF65-F5344CB8AC3E}">
        <p14:creationId xmlns:p14="http://schemas.microsoft.com/office/powerpoint/2010/main" val="3867835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B065C75-272B-4BB5-BA23-D80E8654D621}"/>
              </a:ext>
            </a:extLst>
          </p:cNvPr>
          <p:cNvSpPr>
            <a:spLocks noGrp="1"/>
          </p:cNvSpPr>
          <p:nvPr>
            <p:ph type="sldNum" sz="quarter" idx="12"/>
          </p:nvPr>
        </p:nvSpPr>
        <p:spPr/>
        <p:txBody>
          <a:bodyPr/>
          <a:lstStyle/>
          <a:p>
            <a:fld id="{C263D6C4-4840-40CC-AC84-17E24B3B7BDE}" type="slidenum">
              <a:rPr lang="en-US" smtClean="0"/>
              <a:pPr/>
              <a:t>12</a:t>
            </a:fld>
            <a:endParaRPr lang="en-US" dirty="0"/>
          </a:p>
        </p:txBody>
      </p:sp>
      <p:pic>
        <p:nvPicPr>
          <p:cNvPr id="5" name="2">
            <a:hlinkClick r:id="" action="ppaction://media"/>
            <a:extLst>
              <a:ext uri="{FF2B5EF4-FFF2-40B4-BE49-F238E27FC236}">
                <a16:creationId xmlns:a16="http://schemas.microsoft.com/office/drawing/2014/main" id="{59D85FE7-4003-5401-06D6-0FD4D205497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0"/>
            <a:ext cx="12192000" cy="6858000"/>
          </a:xfrm>
          <a:prstGeom prst="rect">
            <a:avLst/>
          </a:prstGeom>
        </p:spPr>
      </p:pic>
    </p:spTree>
    <p:extLst>
      <p:ext uri="{BB962C8B-B14F-4D97-AF65-F5344CB8AC3E}">
        <p14:creationId xmlns:p14="http://schemas.microsoft.com/office/powerpoint/2010/main" val="709828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29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6762A2D-E88F-E414-53A6-9A554B1B19E3}"/>
              </a:ext>
            </a:extLst>
          </p:cNvPr>
          <p:cNvSpPr/>
          <p:nvPr/>
        </p:nvSpPr>
        <p:spPr>
          <a:xfrm>
            <a:off x="3119718" y="564776"/>
            <a:ext cx="5836023" cy="1371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dirty="0"/>
              <a:t>References</a:t>
            </a:r>
            <a:endParaRPr lang="en-IN" sz="4800" dirty="0"/>
          </a:p>
        </p:txBody>
      </p:sp>
      <p:sp>
        <p:nvSpPr>
          <p:cNvPr id="3" name="Rectangle 2">
            <a:extLst>
              <a:ext uri="{FF2B5EF4-FFF2-40B4-BE49-F238E27FC236}">
                <a16:creationId xmlns:a16="http://schemas.microsoft.com/office/drawing/2014/main" id="{7CE1711A-4F04-E96B-83DB-BD334426FAC4}"/>
              </a:ext>
            </a:extLst>
          </p:cNvPr>
          <p:cNvSpPr/>
          <p:nvPr/>
        </p:nvSpPr>
        <p:spPr>
          <a:xfrm>
            <a:off x="1237129" y="2339788"/>
            <a:ext cx="9520518" cy="364415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gn="ctr">
              <a:buAutoNum type="arabicPeriod"/>
            </a:pPr>
            <a:r>
              <a:rPr lang="en-IN" dirty="0"/>
              <a:t>Liu, Ye, et al. "Machine learning-based colour vision deficiency correction." Sensors 19.13 (2019): 2924. </a:t>
            </a:r>
          </a:p>
          <a:p>
            <a:pPr marL="342900" indent="-342900" algn="ctr">
              <a:buAutoNum type="arabicPeriod"/>
            </a:pPr>
            <a:r>
              <a:rPr lang="en-IN" dirty="0"/>
              <a:t>2. Colour sensor prototype using artificial neural networks – </a:t>
            </a:r>
            <a:r>
              <a:rPr lang="en-IN" dirty="0" err="1"/>
              <a:t>Caio</a:t>
            </a:r>
            <a:r>
              <a:rPr lang="en-IN" dirty="0"/>
              <a:t> </a:t>
            </a:r>
            <a:r>
              <a:rPr lang="en-IN" dirty="0" err="1"/>
              <a:t>Benatti</a:t>
            </a:r>
            <a:r>
              <a:rPr lang="en-IN" dirty="0"/>
              <a:t> Moretti (moretticb.com) </a:t>
            </a:r>
          </a:p>
          <a:p>
            <a:pPr algn="ctr"/>
            <a:r>
              <a:rPr lang="en-IN" dirty="0"/>
              <a:t>3. Birch, Jennifer, et al. "Assistive technology for people with vision, hearing, and motor impairments." Journal of Special Education Technology 30.2 (2015): 59-70. </a:t>
            </a:r>
          </a:p>
          <a:p>
            <a:pPr algn="ctr"/>
            <a:r>
              <a:rPr lang="en-IN" dirty="0"/>
              <a:t>4. Shah, Sivananda, et al. "A Survey of RGB Colour Space Models and Conversion Techniques." International Journal of Computer Applications 111.11 (2015): 38-43.</a:t>
            </a:r>
          </a:p>
        </p:txBody>
      </p:sp>
    </p:spTree>
    <p:extLst>
      <p:ext uri="{BB962C8B-B14F-4D97-AF65-F5344CB8AC3E}">
        <p14:creationId xmlns:p14="http://schemas.microsoft.com/office/powerpoint/2010/main" val="440696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354564-EB23-7AD2-1D6A-7974C28F90D9}"/>
              </a:ext>
            </a:extLst>
          </p:cNvPr>
          <p:cNvPicPr>
            <a:picLocks noChangeAspect="1"/>
          </p:cNvPicPr>
          <p:nvPr/>
        </p:nvPicPr>
        <p:blipFill rotWithShape="1">
          <a:blip r:embed="rId2"/>
          <a:srcRect t="8235" b="19804"/>
          <a:stretch/>
        </p:blipFill>
        <p:spPr>
          <a:xfrm>
            <a:off x="7408670" y="1102658"/>
            <a:ext cx="3856142" cy="4935071"/>
          </a:xfrm>
          <a:prstGeom prst="rect">
            <a:avLst/>
          </a:prstGeom>
        </p:spPr>
      </p:pic>
    </p:spTree>
    <p:extLst>
      <p:ext uri="{BB962C8B-B14F-4D97-AF65-F5344CB8AC3E}">
        <p14:creationId xmlns:p14="http://schemas.microsoft.com/office/powerpoint/2010/main" val="2120650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2</a:t>
            </a:fld>
            <a:endParaRPr lang="en-US" dirty="0"/>
          </a:p>
        </p:txBody>
      </p:sp>
      <p:sp>
        <p:nvSpPr>
          <p:cNvPr id="6" name="Rectangle 5">
            <a:extLst>
              <a:ext uri="{FF2B5EF4-FFF2-40B4-BE49-F238E27FC236}">
                <a16:creationId xmlns:a16="http://schemas.microsoft.com/office/drawing/2014/main" id="{4C0EF45A-6487-EADB-0F23-4A6740A06E18}"/>
              </a:ext>
            </a:extLst>
          </p:cNvPr>
          <p:cNvSpPr/>
          <p:nvPr/>
        </p:nvSpPr>
        <p:spPr>
          <a:xfrm>
            <a:off x="3818964" y="562930"/>
            <a:ext cx="3998258" cy="7853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400" dirty="0"/>
              <a:t>Abstract</a:t>
            </a:r>
          </a:p>
        </p:txBody>
      </p:sp>
      <p:sp>
        <p:nvSpPr>
          <p:cNvPr id="9" name="Rectangle 8">
            <a:extLst>
              <a:ext uri="{FF2B5EF4-FFF2-40B4-BE49-F238E27FC236}">
                <a16:creationId xmlns:a16="http://schemas.microsoft.com/office/drawing/2014/main" id="{D1B5AB28-5853-6DFE-2D6B-3F1FDE8A7B3A}"/>
              </a:ext>
            </a:extLst>
          </p:cNvPr>
          <p:cNvSpPr/>
          <p:nvPr/>
        </p:nvSpPr>
        <p:spPr>
          <a:xfrm>
            <a:off x="7509435" y="1814511"/>
            <a:ext cx="3742765" cy="408790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This project aims to create a RGB colour sensor using TCS3472 colour sensor and </a:t>
            </a:r>
            <a:r>
              <a:rPr lang="en-IN" dirty="0" err="1"/>
              <a:t>Ardino</a:t>
            </a:r>
            <a:r>
              <a:rPr lang="en-IN" dirty="0"/>
              <a:t> Nano using MLP technique to expand the colour detection to different shades of Red, Green and Blue. This prototype is small is size thus easily mountable on any spectacles, making it convenient for colour blind individuals to detect colour.</a:t>
            </a:r>
          </a:p>
        </p:txBody>
      </p:sp>
      <p:pic>
        <p:nvPicPr>
          <p:cNvPr id="5" name="Picture 4">
            <a:extLst>
              <a:ext uri="{FF2B5EF4-FFF2-40B4-BE49-F238E27FC236}">
                <a16:creationId xmlns:a16="http://schemas.microsoft.com/office/drawing/2014/main" id="{6C181C6D-B475-857D-159C-7D2B8A766AFB}"/>
              </a:ext>
            </a:extLst>
          </p:cNvPr>
          <p:cNvPicPr>
            <a:picLocks noChangeAspect="1"/>
          </p:cNvPicPr>
          <p:nvPr/>
        </p:nvPicPr>
        <p:blipFill rotWithShape="1">
          <a:blip r:embed="rId2"/>
          <a:srcRect l="17647" t="23775" r="29522"/>
          <a:stretch/>
        </p:blipFill>
        <p:spPr>
          <a:xfrm>
            <a:off x="561239" y="1814511"/>
            <a:ext cx="6174789" cy="4087904"/>
          </a:xfrm>
          <a:prstGeom prst="rect">
            <a:avLst/>
          </a:prstGeom>
          <a:ln>
            <a:solidFill>
              <a:schemeClr val="tx1"/>
            </a:solidFill>
          </a:ln>
        </p:spPr>
      </p:pic>
    </p:spTree>
    <p:extLst>
      <p:ext uri="{BB962C8B-B14F-4D97-AF65-F5344CB8AC3E}">
        <p14:creationId xmlns:p14="http://schemas.microsoft.com/office/powerpoint/2010/main" val="39814426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180CE23F-56FA-0867-4C69-499FDB1113D3}"/>
              </a:ext>
            </a:extLst>
          </p:cNvPr>
          <p:cNvPicPr>
            <a:picLocks noChangeAspect="1"/>
          </p:cNvPicPr>
          <p:nvPr/>
        </p:nvPicPr>
        <p:blipFill>
          <a:blip r:embed="rId2"/>
          <a:stretch>
            <a:fillRect/>
          </a:stretch>
        </p:blipFill>
        <p:spPr>
          <a:xfrm>
            <a:off x="470647" y="2089280"/>
            <a:ext cx="6563660" cy="3923731"/>
          </a:xfrm>
          <a:prstGeom prst="rect">
            <a:avLst/>
          </a:prstGeom>
        </p:spPr>
      </p:pic>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3</a:t>
            </a:fld>
            <a:endParaRPr lang="en-US" dirty="0"/>
          </a:p>
        </p:txBody>
      </p:sp>
      <p:sp>
        <p:nvSpPr>
          <p:cNvPr id="3" name="Rectangle 2">
            <a:extLst>
              <a:ext uri="{FF2B5EF4-FFF2-40B4-BE49-F238E27FC236}">
                <a16:creationId xmlns:a16="http://schemas.microsoft.com/office/drawing/2014/main" id="{6B27383C-139C-B38F-7822-1C9115D285A1}"/>
              </a:ext>
            </a:extLst>
          </p:cNvPr>
          <p:cNvSpPr/>
          <p:nvPr/>
        </p:nvSpPr>
        <p:spPr>
          <a:xfrm>
            <a:off x="7270377" y="885359"/>
            <a:ext cx="4652682" cy="20101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t>Similar to colour vision of eye, the RGB model comprises more than 16 million colours, which are arrange in a 3D space, where integer values of components R(red), G(Green), B(Blue), ranging from 0 to 255, constitute coordinates of this space, From this model, colour detection and recognition were performed with light-related electronic components and Deep learning mechanisms.</a:t>
            </a:r>
          </a:p>
        </p:txBody>
      </p:sp>
      <p:sp>
        <p:nvSpPr>
          <p:cNvPr id="6" name="Rectangle 5">
            <a:extLst>
              <a:ext uri="{FF2B5EF4-FFF2-40B4-BE49-F238E27FC236}">
                <a16:creationId xmlns:a16="http://schemas.microsoft.com/office/drawing/2014/main" id="{4C0EF45A-6487-EADB-0F23-4A6740A06E18}"/>
              </a:ext>
            </a:extLst>
          </p:cNvPr>
          <p:cNvSpPr/>
          <p:nvPr/>
        </p:nvSpPr>
        <p:spPr>
          <a:xfrm>
            <a:off x="1591235" y="844989"/>
            <a:ext cx="4504765" cy="7853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400" dirty="0"/>
              <a:t>Project overview</a:t>
            </a:r>
          </a:p>
        </p:txBody>
      </p:sp>
      <p:sp>
        <p:nvSpPr>
          <p:cNvPr id="7" name="Rectangle 6">
            <a:extLst>
              <a:ext uri="{FF2B5EF4-FFF2-40B4-BE49-F238E27FC236}">
                <a16:creationId xmlns:a16="http://schemas.microsoft.com/office/drawing/2014/main" id="{678711F1-58F6-0BBA-1406-8351ADF4A992}"/>
              </a:ext>
            </a:extLst>
          </p:cNvPr>
          <p:cNvSpPr/>
          <p:nvPr/>
        </p:nvSpPr>
        <p:spPr>
          <a:xfrm>
            <a:off x="7270377" y="3213847"/>
            <a:ext cx="4652682" cy="13715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Color recognition can be performed with Multilayer Perceptron(MLP) - an architecture of Artificial Neural Networks (ANN). It allows classification and recognition of spatially separable patterns - very useful in this case.</a:t>
            </a:r>
            <a:endParaRPr lang="en-IN" sz="1400" dirty="0"/>
          </a:p>
        </p:txBody>
      </p:sp>
      <p:sp>
        <p:nvSpPr>
          <p:cNvPr id="9" name="Rectangle 8">
            <a:extLst>
              <a:ext uri="{FF2B5EF4-FFF2-40B4-BE49-F238E27FC236}">
                <a16:creationId xmlns:a16="http://schemas.microsoft.com/office/drawing/2014/main" id="{D1B5AB28-5853-6DFE-2D6B-3F1FDE8A7B3A}"/>
              </a:ext>
            </a:extLst>
          </p:cNvPr>
          <p:cNvSpPr/>
          <p:nvPr/>
        </p:nvSpPr>
        <p:spPr>
          <a:xfrm>
            <a:off x="7270377" y="4814047"/>
            <a:ext cx="4652682" cy="16584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This is comparable to outliers or distorted patterns, which may affect precision in the recognizing task; regarding feature (RGB) space, a misclassified color should be interpreted as a coordinate located at spatial regions associated to another color (sometimes due to poor generalization, overfitting, and many other possibilities.)</a:t>
            </a:r>
            <a:endParaRPr lang="en-IN" sz="1400" dirty="0"/>
          </a:p>
        </p:txBody>
      </p:sp>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4</a:t>
            </a:fld>
            <a:endParaRPr lang="en-US" dirty="0"/>
          </a:p>
        </p:txBody>
      </p:sp>
      <p:sp>
        <p:nvSpPr>
          <p:cNvPr id="6" name="Rectangle 5">
            <a:extLst>
              <a:ext uri="{FF2B5EF4-FFF2-40B4-BE49-F238E27FC236}">
                <a16:creationId xmlns:a16="http://schemas.microsoft.com/office/drawing/2014/main" id="{4C0EF45A-6487-EADB-0F23-4A6740A06E18}"/>
              </a:ext>
            </a:extLst>
          </p:cNvPr>
          <p:cNvSpPr/>
          <p:nvPr/>
        </p:nvSpPr>
        <p:spPr>
          <a:xfrm>
            <a:off x="3399864" y="415012"/>
            <a:ext cx="5392271" cy="7853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400" dirty="0"/>
              <a:t>Hardware Overview</a:t>
            </a:r>
          </a:p>
        </p:txBody>
      </p:sp>
      <p:sp>
        <p:nvSpPr>
          <p:cNvPr id="9" name="Rectangle 8">
            <a:extLst>
              <a:ext uri="{FF2B5EF4-FFF2-40B4-BE49-F238E27FC236}">
                <a16:creationId xmlns:a16="http://schemas.microsoft.com/office/drawing/2014/main" id="{D1B5AB28-5853-6DFE-2D6B-3F1FDE8A7B3A}"/>
              </a:ext>
            </a:extLst>
          </p:cNvPr>
          <p:cNvSpPr/>
          <p:nvPr/>
        </p:nvSpPr>
        <p:spPr>
          <a:xfrm>
            <a:off x="7509435" y="1814511"/>
            <a:ext cx="3742765" cy="408790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u="sng" dirty="0"/>
              <a:t>ARDINO NANO</a:t>
            </a:r>
          </a:p>
          <a:p>
            <a:pPr algn="ctr"/>
            <a:r>
              <a:rPr lang="en-US" dirty="0"/>
              <a:t>a small, complete, and breadboard-friendly board based on the ATmega328 microcontroller. It offers the same connectivity and specs as the Arduino Uno but in a more compact form factor. The Nano lacks a DC power jack and uses a Mini-B USB cable for programming and power supply. With 32 KB of flash memory, 2 KB of SRAM, and 1 KB of EEPROM,</a:t>
            </a:r>
            <a:endParaRPr lang="en-IN" dirty="0"/>
          </a:p>
        </p:txBody>
      </p:sp>
      <p:pic>
        <p:nvPicPr>
          <p:cNvPr id="8" name="Picture 7">
            <a:extLst>
              <a:ext uri="{FF2B5EF4-FFF2-40B4-BE49-F238E27FC236}">
                <a16:creationId xmlns:a16="http://schemas.microsoft.com/office/drawing/2014/main" id="{5E8BA470-9CA4-391F-13BF-C10384F75359}"/>
              </a:ext>
            </a:extLst>
          </p:cNvPr>
          <p:cNvPicPr>
            <a:picLocks noChangeAspect="1"/>
          </p:cNvPicPr>
          <p:nvPr/>
        </p:nvPicPr>
        <p:blipFill>
          <a:blip r:embed="rId2"/>
          <a:stretch>
            <a:fillRect/>
          </a:stretch>
        </p:blipFill>
        <p:spPr>
          <a:xfrm rot="16200000">
            <a:off x="1812131" y="437447"/>
            <a:ext cx="4071938" cy="6858000"/>
          </a:xfrm>
          <a:prstGeom prst="rect">
            <a:avLst/>
          </a:prstGeom>
        </p:spPr>
      </p:pic>
    </p:spTree>
    <p:extLst>
      <p:ext uri="{BB962C8B-B14F-4D97-AF65-F5344CB8AC3E}">
        <p14:creationId xmlns:p14="http://schemas.microsoft.com/office/powerpoint/2010/main" val="1519859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5</a:t>
            </a:fld>
            <a:endParaRPr lang="en-US" dirty="0"/>
          </a:p>
        </p:txBody>
      </p:sp>
      <p:sp>
        <p:nvSpPr>
          <p:cNvPr id="6" name="Rectangle 5">
            <a:extLst>
              <a:ext uri="{FF2B5EF4-FFF2-40B4-BE49-F238E27FC236}">
                <a16:creationId xmlns:a16="http://schemas.microsoft.com/office/drawing/2014/main" id="{4C0EF45A-6487-EADB-0F23-4A6740A06E18}"/>
              </a:ext>
            </a:extLst>
          </p:cNvPr>
          <p:cNvSpPr/>
          <p:nvPr/>
        </p:nvSpPr>
        <p:spPr>
          <a:xfrm>
            <a:off x="3399864" y="415012"/>
            <a:ext cx="5392271" cy="7853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400" dirty="0"/>
              <a:t>Hardware Overview</a:t>
            </a:r>
          </a:p>
        </p:txBody>
      </p:sp>
      <p:sp>
        <p:nvSpPr>
          <p:cNvPr id="9" name="Rectangle 8">
            <a:extLst>
              <a:ext uri="{FF2B5EF4-FFF2-40B4-BE49-F238E27FC236}">
                <a16:creationId xmlns:a16="http://schemas.microsoft.com/office/drawing/2014/main" id="{D1B5AB28-5853-6DFE-2D6B-3F1FDE8A7B3A}"/>
              </a:ext>
            </a:extLst>
          </p:cNvPr>
          <p:cNvSpPr/>
          <p:nvPr/>
        </p:nvSpPr>
        <p:spPr>
          <a:xfrm>
            <a:off x="7509435" y="1814511"/>
            <a:ext cx="3742765" cy="408790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u="sng" dirty="0"/>
              <a:t>TCS3472 Colour Sensor</a:t>
            </a:r>
          </a:p>
          <a:p>
            <a:pPr algn="ctr"/>
            <a:r>
              <a:rPr lang="en-US" dirty="0"/>
              <a:t>an I2C-based color sensor that detects red, green and blue values. It provides a digital return of RGB values. With its high sensitivity, wide dynamic range, and IR blocking filter, the TCS34725 is ideal for use under varying lighting conditions. I interfaced with an Arduino Nano, using the I2C protocol. </a:t>
            </a:r>
            <a:endParaRPr lang="en-IN" dirty="0"/>
          </a:p>
        </p:txBody>
      </p:sp>
      <p:pic>
        <p:nvPicPr>
          <p:cNvPr id="8" name="Picture 7">
            <a:extLst>
              <a:ext uri="{FF2B5EF4-FFF2-40B4-BE49-F238E27FC236}">
                <a16:creationId xmlns:a16="http://schemas.microsoft.com/office/drawing/2014/main" id="{5E8BA470-9CA4-391F-13BF-C10384F75359}"/>
              </a:ext>
            </a:extLst>
          </p:cNvPr>
          <p:cNvPicPr>
            <a:picLocks noChangeAspect="1"/>
          </p:cNvPicPr>
          <p:nvPr/>
        </p:nvPicPr>
        <p:blipFill>
          <a:blip r:embed="rId2"/>
          <a:stretch>
            <a:fillRect/>
          </a:stretch>
        </p:blipFill>
        <p:spPr>
          <a:xfrm rot="16200000">
            <a:off x="-6226970" y="437447"/>
            <a:ext cx="4071938" cy="6858000"/>
          </a:xfrm>
          <a:prstGeom prst="rect">
            <a:avLst/>
          </a:prstGeom>
        </p:spPr>
      </p:pic>
      <p:pic>
        <p:nvPicPr>
          <p:cNvPr id="4" name="Picture 3">
            <a:extLst>
              <a:ext uri="{FF2B5EF4-FFF2-40B4-BE49-F238E27FC236}">
                <a16:creationId xmlns:a16="http://schemas.microsoft.com/office/drawing/2014/main" id="{B372363C-3812-D0DA-526F-401E7705FF37}"/>
              </a:ext>
            </a:extLst>
          </p:cNvPr>
          <p:cNvPicPr>
            <a:picLocks noChangeAspect="1"/>
          </p:cNvPicPr>
          <p:nvPr/>
        </p:nvPicPr>
        <p:blipFill>
          <a:blip r:embed="rId3"/>
          <a:stretch>
            <a:fillRect/>
          </a:stretch>
        </p:blipFill>
        <p:spPr>
          <a:xfrm rot="16200000">
            <a:off x="1795003" y="388765"/>
            <a:ext cx="3974578" cy="6858000"/>
          </a:xfrm>
          <a:prstGeom prst="rect">
            <a:avLst/>
          </a:prstGeom>
        </p:spPr>
      </p:pic>
    </p:spTree>
    <p:extLst>
      <p:ext uri="{BB962C8B-B14F-4D97-AF65-F5344CB8AC3E}">
        <p14:creationId xmlns:p14="http://schemas.microsoft.com/office/powerpoint/2010/main" val="3924462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6</a:t>
            </a:fld>
            <a:endParaRPr lang="en-US" dirty="0"/>
          </a:p>
        </p:txBody>
      </p:sp>
      <p:sp>
        <p:nvSpPr>
          <p:cNvPr id="6" name="Rectangle 5">
            <a:extLst>
              <a:ext uri="{FF2B5EF4-FFF2-40B4-BE49-F238E27FC236}">
                <a16:creationId xmlns:a16="http://schemas.microsoft.com/office/drawing/2014/main" id="{4C0EF45A-6487-EADB-0F23-4A6740A06E18}"/>
              </a:ext>
            </a:extLst>
          </p:cNvPr>
          <p:cNvSpPr/>
          <p:nvPr/>
        </p:nvSpPr>
        <p:spPr>
          <a:xfrm>
            <a:off x="3399864" y="415012"/>
            <a:ext cx="5392271" cy="7853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400" dirty="0"/>
              <a:t>Hardware Overview</a:t>
            </a:r>
          </a:p>
        </p:txBody>
      </p:sp>
      <p:sp>
        <p:nvSpPr>
          <p:cNvPr id="9" name="Rectangle 8">
            <a:extLst>
              <a:ext uri="{FF2B5EF4-FFF2-40B4-BE49-F238E27FC236}">
                <a16:creationId xmlns:a16="http://schemas.microsoft.com/office/drawing/2014/main" id="{D1B5AB28-5853-6DFE-2D6B-3F1FDE8A7B3A}"/>
              </a:ext>
            </a:extLst>
          </p:cNvPr>
          <p:cNvSpPr/>
          <p:nvPr/>
        </p:nvSpPr>
        <p:spPr>
          <a:xfrm>
            <a:off x="6920752" y="1676400"/>
            <a:ext cx="3742765" cy="45304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u="sng" dirty="0"/>
              <a:t>I2C OLED DISPLAY MODULE</a:t>
            </a:r>
          </a:p>
          <a:p>
            <a:pPr algn="ctr"/>
            <a:r>
              <a:rPr lang="en-US" dirty="0"/>
              <a:t>features a 0.96-inch monochrome OLED screen based on the SSD1306 driver IC. With a resolution of 128x64 pixels, this display communicates via the I2C (Inter-Integrated Circuit) protocol, making wiring straightforward. Its compact form factor and low power consumption make it ideal. I have used the adafruit_SSD1306.h and </a:t>
            </a:r>
          </a:p>
          <a:p>
            <a:pPr algn="ctr"/>
            <a:r>
              <a:rPr lang="en-US" dirty="0" err="1"/>
              <a:t>adafruit_GFX.h</a:t>
            </a:r>
            <a:r>
              <a:rPr lang="en-US" dirty="0"/>
              <a:t> libraries to control the display, allowing me to write text, draw shapes, and even display bitmap images.</a:t>
            </a:r>
            <a:endParaRPr lang="en-IN" dirty="0"/>
          </a:p>
        </p:txBody>
      </p:sp>
      <p:pic>
        <p:nvPicPr>
          <p:cNvPr id="8" name="Picture 7">
            <a:extLst>
              <a:ext uri="{FF2B5EF4-FFF2-40B4-BE49-F238E27FC236}">
                <a16:creationId xmlns:a16="http://schemas.microsoft.com/office/drawing/2014/main" id="{5E8BA470-9CA4-391F-13BF-C10384F75359}"/>
              </a:ext>
            </a:extLst>
          </p:cNvPr>
          <p:cNvPicPr>
            <a:picLocks noChangeAspect="1"/>
          </p:cNvPicPr>
          <p:nvPr/>
        </p:nvPicPr>
        <p:blipFill>
          <a:blip r:embed="rId2"/>
          <a:stretch>
            <a:fillRect/>
          </a:stretch>
        </p:blipFill>
        <p:spPr>
          <a:xfrm rot="16200000">
            <a:off x="-6226970" y="437447"/>
            <a:ext cx="4071938" cy="6858000"/>
          </a:xfrm>
          <a:prstGeom prst="rect">
            <a:avLst/>
          </a:prstGeom>
        </p:spPr>
      </p:pic>
      <p:pic>
        <p:nvPicPr>
          <p:cNvPr id="4" name="Picture 3">
            <a:extLst>
              <a:ext uri="{FF2B5EF4-FFF2-40B4-BE49-F238E27FC236}">
                <a16:creationId xmlns:a16="http://schemas.microsoft.com/office/drawing/2014/main" id="{B372363C-3812-D0DA-526F-401E7705FF37}"/>
              </a:ext>
            </a:extLst>
          </p:cNvPr>
          <p:cNvPicPr>
            <a:picLocks noChangeAspect="1"/>
          </p:cNvPicPr>
          <p:nvPr/>
        </p:nvPicPr>
        <p:blipFill>
          <a:blip r:embed="rId3"/>
          <a:stretch>
            <a:fillRect/>
          </a:stretch>
        </p:blipFill>
        <p:spPr>
          <a:xfrm rot="16200000">
            <a:off x="-6178291" y="-3992735"/>
            <a:ext cx="3974578" cy="6858000"/>
          </a:xfrm>
          <a:prstGeom prst="rect">
            <a:avLst/>
          </a:prstGeom>
        </p:spPr>
      </p:pic>
      <p:pic>
        <p:nvPicPr>
          <p:cNvPr id="5" name="Picture 4">
            <a:extLst>
              <a:ext uri="{FF2B5EF4-FFF2-40B4-BE49-F238E27FC236}">
                <a16:creationId xmlns:a16="http://schemas.microsoft.com/office/drawing/2014/main" id="{7FBF1122-F8C7-6852-F7E4-E6958CB3EF0C}"/>
              </a:ext>
            </a:extLst>
          </p:cNvPr>
          <p:cNvPicPr>
            <a:picLocks noChangeAspect="1"/>
          </p:cNvPicPr>
          <p:nvPr/>
        </p:nvPicPr>
        <p:blipFill>
          <a:blip r:embed="rId4"/>
          <a:stretch>
            <a:fillRect/>
          </a:stretch>
        </p:blipFill>
        <p:spPr>
          <a:xfrm rot="16200000">
            <a:off x="1325569" y="1782764"/>
            <a:ext cx="4392324" cy="4455819"/>
          </a:xfrm>
          <a:prstGeom prst="rect">
            <a:avLst/>
          </a:prstGeom>
        </p:spPr>
      </p:pic>
    </p:spTree>
    <p:extLst>
      <p:ext uri="{BB962C8B-B14F-4D97-AF65-F5344CB8AC3E}">
        <p14:creationId xmlns:p14="http://schemas.microsoft.com/office/powerpoint/2010/main" val="30833906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7</a:t>
            </a:fld>
            <a:endParaRPr lang="en-US" dirty="0"/>
          </a:p>
        </p:txBody>
      </p:sp>
      <p:sp>
        <p:nvSpPr>
          <p:cNvPr id="3" name="Rectangle 2">
            <a:extLst>
              <a:ext uri="{FF2B5EF4-FFF2-40B4-BE49-F238E27FC236}">
                <a16:creationId xmlns:a16="http://schemas.microsoft.com/office/drawing/2014/main" id="{6B27383C-139C-B38F-7822-1C9115D285A1}"/>
              </a:ext>
            </a:extLst>
          </p:cNvPr>
          <p:cNvSpPr/>
          <p:nvPr/>
        </p:nvSpPr>
        <p:spPr>
          <a:xfrm>
            <a:off x="7270377" y="519249"/>
            <a:ext cx="4652682" cy="114514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Multi-Layer Perceptron is a feedforward architecture of ANNs, having an input (non-neural) layer, hidden layers and an output layer. This network is trained by backpropagation algorithm, performing supervised learning (learning by examples).</a:t>
            </a:r>
            <a:endParaRPr lang="en-IN" sz="1400" dirty="0"/>
          </a:p>
        </p:txBody>
      </p:sp>
      <p:sp>
        <p:nvSpPr>
          <p:cNvPr id="6" name="Rectangle 5">
            <a:extLst>
              <a:ext uri="{FF2B5EF4-FFF2-40B4-BE49-F238E27FC236}">
                <a16:creationId xmlns:a16="http://schemas.microsoft.com/office/drawing/2014/main" id="{4C0EF45A-6487-EADB-0F23-4A6740A06E18}"/>
              </a:ext>
            </a:extLst>
          </p:cNvPr>
          <p:cNvSpPr/>
          <p:nvPr/>
        </p:nvSpPr>
        <p:spPr>
          <a:xfrm>
            <a:off x="521994" y="629865"/>
            <a:ext cx="5903259" cy="7853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400" dirty="0"/>
              <a:t>Multi-Layer Perceptron</a:t>
            </a:r>
          </a:p>
        </p:txBody>
      </p:sp>
      <p:sp>
        <p:nvSpPr>
          <p:cNvPr id="7" name="Rectangle 6">
            <a:extLst>
              <a:ext uri="{FF2B5EF4-FFF2-40B4-BE49-F238E27FC236}">
                <a16:creationId xmlns:a16="http://schemas.microsoft.com/office/drawing/2014/main" id="{678711F1-58F6-0BBA-1406-8351ADF4A992}"/>
              </a:ext>
            </a:extLst>
          </p:cNvPr>
          <p:cNvSpPr/>
          <p:nvPr/>
        </p:nvSpPr>
        <p:spPr>
          <a:xfrm>
            <a:off x="7270377" y="1977905"/>
            <a:ext cx="4652682" cy="44178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u="sng" dirty="0"/>
              <a:t>Topology configuration</a:t>
            </a:r>
          </a:p>
          <a:p>
            <a:pPr algn="ctr"/>
            <a:endParaRPr lang="en-US" sz="1600" u="sng" dirty="0"/>
          </a:p>
          <a:p>
            <a:pPr algn="ctr"/>
            <a:r>
              <a:rPr lang="en-US" sz="1600" dirty="0"/>
              <a:t>For this color sensor, as indicated in the image, the neural network receives 3 inputs (RGB values), having two hidden layer with 15 and 10 neurons respectively and an output layer with 3 neurons since the output layer must have the same number of classes (colors, in this case), for a binarized output. Hidden-layer sizes are empirically obtained, establishing ranges of values for each topological parameter, so that approaches for </a:t>
            </a:r>
          </a:p>
          <a:p>
            <a:pPr algn="ctr"/>
            <a:r>
              <a:rPr lang="en-US" sz="1600" dirty="0"/>
              <a:t>Hyperparameter optimization may find potentially good results (this can be a bit difficult and slow sometimes). The network below is already trained and interactive, so it is possible to input values at training tab and check the outputs.</a:t>
            </a:r>
            <a:endParaRPr lang="en-IN" sz="1600" dirty="0"/>
          </a:p>
        </p:txBody>
      </p:sp>
      <p:pic>
        <p:nvPicPr>
          <p:cNvPr id="8" name="Picture 7">
            <a:extLst>
              <a:ext uri="{FF2B5EF4-FFF2-40B4-BE49-F238E27FC236}">
                <a16:creationId xmlns:a16="http://schemas.microsoft.com/office/drawing/2014/main" id="{5A70805F-BC29-7F16-5B3D-4909CA005538}"/>
              </a:ext>
            </a:extLst>
          </p:cNvPr>
          <p:cNvPicPr>
            <a:picLocks noChangeAspect="1"/>
          </p:cNvPicPr>
          <p:nvPr/>
        </p:nvPicPr>
        <p:blipFill>
          <a:blip r:embed="rId2"/>
          <a:stretch>
            <a:fillRect/>
          </a:stretch>
        </p:blipFill>
        <p:spPr>
          <a:xfrm>
            <a:off x="630013" y="1574087"/>
            <a:ext cx="5687219" cy="5106113"/>
          </a:xfrm>
          <a:prstGeom prst="rect">
            <a:avLst/>
          </a:prstGeom>
        </p:spPr>
      </p:pic>
    </p:spTree>
    <p:extLst>
      <p:ext uri="{BB962C8B-B14F-4D97-AF65-F5344CB8AC3E}">
        <p14:creationId xmlns:p14="http://schemas.microsoft.com/office/powerpoint/2010/main" val="15508478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8</a:t>
            </a:fld>
            <a:endParaRPr lang="en-US" dirty="0"/>
          </a:p>
        </p:txBody>
      </p:sp>
      <p:sp>
        <p:nvSpPr>
          <p:cNvPr id="3" name="Rectangle 2">
            <a:extLst>
              <a:ext uri="{FF2B5EF4-FFF2-40B4-BE49-F238E27FC236}">
                <a16:creationId xmlns:a16="http://schemas.microsoft.com/office/drawing/2014/main" id="{6B27383C-139C-B38F-7822-1C9115D285A1}"/>
              </a:ext>
            </a:extLst>
          </p:cNvPr>
          <p:cNvSpPr/>
          <p:nvPr/>
        </p:nvSpPr>
        <p:spPr>
          <a:xfrm>
            <a:off x="7270377" y="690472"/>
            <a:ext cx="4652682" cy="6640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With the purpose of obtaining generalization with an MLP for a good recognition of RGB patterns, I created a training set (examples of colors with the desired output as shown)</a:t>
            </a:r>
            <a:endParaRPr lang="en-IN" sz="1200" dirty="0"/>
          </a:p>
        </p:txBody>
      </p:sp>
      <p:sp>
        <p:nvSpPr>
          <p:cNvPr id="6" name="Rectangle 5">
            <a:extLst>
              <a:ext uri="{FF2B5EF4-FFF2-40B4-BE49-F238E27FC236}">
                <a16:creationId xmlns:a16="http://schemas.microsoft.com/office/drawing/2014/main" id="{4C0EF45A-6487-EADB-0F23-4A6740A06E18}"/>
              </a:ext>
            </a:extLst>
          </p:cNvPr>
          <p:cNvSpPr/>
          <p:nvPr/>
        </p:nvSpPr>
        <p:spPr>
          <a:xfrm>
            <a:off x="521994" y="629865"/>
            <a:ext cx="5903259" cy="7853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400" dirty="0"/>
              <a:t>Colour recognition</a:t>
            </a:r>
          </a:p>
        </p:txBody>
      </p:sp>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678711F1-58F6-0BBA-1406-8351ADF4A992}"/>
                  </a:ext>
                </a:extLst>
              </p:cNvPr>
              <p:cNvSpPr/>
              <p:nvPr/>
            </p:nvSpPr>
            <p:spPr>
              <a:xfrm>
                <a:off x="7270377" y="1620983"/>
                <a:ext cx="4652682" cy="47747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t>The dataset contains 350 instances of colour patterns ranging from 0 to 1(logistic activation function was used). Initially ranging from 0 to 255, these instances were rescaled by simply dividing by 255, such that </a:t>
                </a:r>
                <a14:m>
                  <m:oMath xmlns:m="http://schemas.openxmlformats.org/officeDocument/2006/math">
                    <m:r>
                      <a:rPr lang="en-US" sz="1600" smtClean="0">
                        <a:latin typeface="Cambria Math" panose="02040503050406030204" pitchFamily="18" charset="0"/>
                      </a:rPr>
                      <m:t>0</m:t>
                    </m:r>
                    <m:r>
                      <a:rPr lang="en-US" sz="1600" i="0" smtClean="0">
                        <a:latin typeface="Cambria Math" panose="02040503050406030204" pitchFamily="18" charset="0"/>
                      </a:rPr>
                      <m:t>≤</m:t>
                    </m:r>
                    <m:sSub>
                      <m:sSubPr>
                        <m:ctrlPr>
                          <a:rPr lang="en-US" sz="1600" i="1" smtClean="0">
                            <a:solidFill>
                              <a:srgbClr val="836967"/>
                            </a:solidFill>
                            <a:latin typeface="Cambria Math" panose="02040503050406030204" pitchFamily="18" charset="0"/>
                          </a:rPr>
                        </m:ctrlPr>
                      </m:sSubPr>
                      <m:e>
                        <m:r>
                          <a:rPr lang="en-US" sz="1600" i="1" smtClean="0">
                            <a:latin typeface="Cambria Math" panose="02040503050406030204" pitchFamily="18" charset="0"/>
                          </a:rPr>
                          <m:t>𝜘</m:t>
                        </m:r>
                      </m:e>
                      <m:sub>
                        <m:r>
                          <a:rPr lang="en-US" sz="1600" i="0" smtClean="0">
                            <a:latin typeface="Cambria Math" panose="02040503050406030204" pitchFamily="18" charset="0"/>
                          </a:rPr>
                          <m:t>1</m:t>
                        </m:r>
                      </m:sub>
                    </m:sSub>
                    <m:r>
                      <a:rPr lang="en-US" sz="1600" i="0" smtClean="0">
                        <a:latin typeface="Cambria Math" panose="02040503050406030204" pitchFamily="18" charset="0"/>
                      </a:rPr>
                      <m:t>,</m:t>
                    </m:r>
                    <m:sSub>
                      <m:sSubPr>
                        <m:ctrlPr>
                          <a:rPr lang="en-US" sz="1600" i="1" smtClean="0">
                            <a:solidFill>
                              <a:srgbClr val="836967"/>
                            </a:solidFill>
                            <a:latin typeface="Cambria Math" panose="02040503050406030204" pitchFamily="18" charset="0"/>
                          </a:rPr>
                        </m:ctrlPr>
                      </m:sSubPr>
                      <m:e>
                        <m:r>
                          <a:rPr lang="en-US" sz="1600" i="1" smtClean="0">
                            <a:latin typeface="Cambria Math" panose="02040503050406030204" pitchFamily="18" charset="0"/>
                          </a:rPr>
                          <m:t>𝑥</m:t>
                        </m:r>
                      </m:e>
                      <m:sub>
                        <m:r>
                          <a:rPr lang="en-US" sz="1600" i="0" smtClean="0">
                            <a:latin typeface="Cambria Math" panose="02040503050406030204" pitchFamily="18" charset="0"/>
                          </a:rPr>
                          <m:t>2</m:t>
                        </m:r>
                      </m:sub>
                    </m:sSub>
                    <m:r>
                      <a:rPr lang="en-US" sz="1600" i="0" smtClean="0">
                        <a:latin typeface="Cambria Math" panose="02040503050406030204" pitchFamily="18" charset="0"/>
                      </a:rPr>
                      <m:t>,</m:t>
                    </m:r>
                    <m:sSub>
                      <m:sSubPr>
                        <m:ctrlPr>
                          <a:rPr lang="en-US" sz="1600" i="1" smtClean="0">
                            <a:solidFill>
                              <a:srgbClr val="836967"/>
                            </a:solidFill>
                            <a:latin typeface="Cambria Math" panose="02040503050406030204" pitchFamily="18" charset="0"/>
                          </a:rPr>
                        </m:ctrlPr>
                      </m:sSubPr>
                      <m:e>
                        <m:r>
                          <a:rPr lang="en-US" sz="1600" i="1" smtClean="0">
                            <a:latin typeface="Cambria Math" panose="02040503050406030204" pitchFamily="18" charset="0"/>
                          </a:rPr>
                          <m:t>𝑥</m:t>
                        </m:r>
                      </m:e>
                      <m:sub>
                        <m:r>
                          <a:rPr lang="en-US" sz="1600" i="0" smtClean="0">
                            <a:latin typeface="Cambria Math" panose="02040503050406030204" pitchFamily="18" charset="0"/>
                          </a:rPr>
                          <m:t>3</m:t>
                        </m:r>
                      </m:sub>
                    </m:sSub>
                    <m:r>
                      <a:rPr lang="en-US" sz="1600" i="0" smtClean="0">
                        <a:latin typeface="Cambria Math" panose="02040503050406030204" pitchFamily="18" charset="0"/>
                      </a:rPr>
                      <m:t>≤1</m:t>
                    </m:r>
                    <m:r>
                      <a:rPr lang="en-IN" sz="1600" b="0" i="0" smtClean="0">
                        <a:latin typeface="Cambria Math" panose="02040503050406030204" pitchFamily="18" charset="0"/>
                      </a:rPr>
                      <m:t> </m:t>
                    </m:r>
                  </m:oMath>
                </a14:m>
                <a:r>
                  <a:rPr lang="en-US" sz="1600" dirty="0"/>
                  <a:t>It is important to point out that only one neuron at the output layer must output 1, whereas the remaining ones must output zero. Of course this is not possible using only a sigmoid activation function; that’s when post-processing takes place:</a:t>
                </a:r>
              </a:p>
              <a:p>
                <a:pPr algn="ctr"/>
                <a14:m>
                  <m:oMathPara xmlns:m="http://schemas.openxmlformats.org/officeDocument/2006/math">
                    <m:oMathParaPr>
                      <m:jc m:val="centerGroup"/>
                    </m:oMathParaPr>
                    <m:oMath xmlns:m="http://schemas.openxmlformats.org/officeDocument/2006/math">
                      <m:sSub>
                        <m:sSubPr>
                          <m:ctrlPr>
                            <a:rPr lang="en-US" sz="1600" i="1" dirty="0" smtClean="0">
                              <a:solidFill>
                                <a:srgbClr val="836967"/>
                              </a:solidFill>
                              <a:latin typeface="Cambria Math" panose="02040503050406030204" pitchFamily="18" charset="0"/>
                            </a:rPr>
                          </m:ctrlPr>
                        </m:sSubPr>
                        <m:e>
                          <m:r>
                            <a:rPr lang="en-US" sz="1600" i="1" dirty="0" smtClean="0">
                              <a:latin typeface="Cambria Math" panose="02040503050406030204" pitchFamily="18" charset="0"/>
                            </a:rPr>
                            <m:t>𝑦</m:t>
                          </m:r>
                        </m:e>
                        <m:sub>
                          <m:acc>
                            <m:accPr>
                              <m:chr m:val="̇"/>
                              <m:ctrlPr>
                                <a:rPr lang="en-US" sz="1600" i="1" dirty="0" smtClean="0">
                                  <a:solidFill>
                                    <a:srgbClr val="836967"/>
                                  </a:solidFill>
                                  <a:latin typeface="Cambria Math" panose="02040503050406030204" pitchFamily="18" charset="0"/>
                                </a:rPr>
                              </m:ctrlPr>
                            </m:accPr>
                            <m:e>
                              <m:r>
                                <a:rPr lang="en-US" sz="1600" i="1" dirty="0" smtClean="0">
                                  <a:latin typeface="Cambria Math" panose="02040503050406030204" pitchFamily="18" charset="0"/>
                                </a:rPr>
                                <m:t>𝑖</m:t>
                              </m:r>
                            </m:e>
                          </m:acc>
                        </m:sub>
                      </m:sSub>
                      <m:r>
                        <a:rPr lang="en-US" sz="1600" i="0" dirty="0" smtClean="0">
                          <a:latin typeface="Cambria Math" panose="02040503050406030204" pitchFamily="18" charset="0"/>
                        </a:rPr>
                        <m:t>=1,ⅈ</m:t>
                      </m:r>
                      <m:r>
                        <a:rPr lang="en-US" sz="1600" i="1" dirty="0" smtClean="0">
                          <a:latin typeface="Cambria Math" panose="02040503050406030204" pitchFamily="18" charset="0"/>
                        </a:rPr>
                        <m:t>𝑓</m:t>
                      </m:r>
                      <m:sSub>
                        <m:sSubPr>
                          <m:ctrlPr>
                            <a:rPr lang="en-US" sz="1600" i="1" dirty="0" smtClean="0">
                              <a:solidFill>
                                <a:srgbClr val="836967"/>
                              </a:solidFill>
                              <a:latin typeface="Cambria Math" panose="02040503050406030204" pitchFamily="18" charset="0"/>
                            </a:rPr>
                          </m:ctrlPr>
                        </m:sSubPr>
                        <m:e>
                          <m:r>
                            <a:rPr lang="en-US" sz="1600" i="1" dirty="0" smtClean="0">
                              <a:latin typeface="Cambria Math" panose="02040503050406030204" pitchFamily="18" charset="0"/>
                            </a:rPr>
                            <m:t>𝑦</m:t>
                          </m:r>
                        </m:e>
                        <m:sub>
                          <m:r>
                            <a:rPr lang="en-US" sz="1600" i="1" dirty="0" smtClean="0">
                              <a:latin typeface="Cambria Math" panose="02040503050406030204" pitchFamily="18" charset="0"/>
                            </a:rPr>
                            <m:t>𝑖</m:t>
                          </m:r>
                        </m:sub>
                      </m:sSub>
                      <m:r>
                        <a:rPr lang="en-US" sz="1600" i="0" dirty="0" smtClean="0">
                          <a:latin typeface="Cambria Math" panose="02040503050406030204" pitchFamily="18" charset="0"/>
                        </a:rPr>
                        <m:t>=</m:t>
                      </m:r>
                      <m:func>
                        <m:funcPr>
                          <m:ctrlPr>
                            <a:rPr lang="en-US" sz="1600" i="1" dirty="0" smtClean="0">
                              <a:latin typeface="Cambria Math" panose="02040503050406030204" pitchFamily="18" charset="0"/>
                            </a:rPr>
                          </m:ctrlPr>
                        </m:funcPr>
                        <m:fName>
                          <m:r>
                            <m:rPr>
                              <m:sty m:val="p"/>
                            </m:rPr>
                            <a:rPr lang="en-US" sz="1600" i="0" dirty="0" smtClean="0">
                              <a:latin typeface="Cambria Math" panose="02040503050406030204" pitchFamily="18" charset="0"/>
                            </a:rPr>
                            <m:t>max</m:t>
                          </m:r>
                        </m:fName>
                        <m:e>
                          <m:d>
                            <m:dPr>
                              <m:ctrlPr>
                                <a:rPr lang="en-US" sz="1600" i="1" dirty="0" smtClean="0">
                                  <a:solidFill>
                                    <a:srgbClr val="836967"/>
                                  </a:solidFill>
                                  <a:latin typeface="Cambria Math" panose="02040503050406030204" pitchFamily="18" charset="0"/>
                                </a:rPr>
                              </m:ctrlPr>
                            </m:dPr>
                            <m:e>
                              <m:r>
                                <a:rPr lang="en-US" sz="1600" i="1" dirty="0" smtClean="0">
                                  <a:latin typeface="Cambria Math" panose="02040503050406030204" pitchFamily="18" charset="0"/>
                                </a:rPr>
                                <m:t>𝑦</m:t>
                              </m:r>
                            </m:e>
                          </m:d>
                        </m:e>
                      </m:func>
                    </m:oMath>
                  </m:oMathPara>
                </a14:m>
                <a:endParaRPr lang="en-US" sz="1600" dirty="0"/>
              </a:p>
              <a:p>
                <a:pPr algn="ctr"/>
                <a:r>
                  <a:rPr lang="en-US" sz="1600" dirty="0"/>
                  <a:t>Where </a:t>
                </a:r>
                <a14:m>
                  <m:oMath xmlns:m="http://schemas.openxmlformats.org/officeDocument/2006/math">
                    <m:sSub>
                      <m:sSubPr>
                        <m:ctrlPr>
                          <a:rPr lang="en-US" sz="1600" i="1" dirty="0" smtClean="0">
                            <a:solidFill>
                              <a:srgbClr val="836967"/>
                            </a:solidFill>
                            <a:latin typeface="Cambria Math" panose="02040503050406030204" pitchFamily="18" charset="0"/>
                          </a:rPr>
                        </m:ctrlPr>
                      </m:sSubPr>
                      <m:e>
                        <m:r>
                          <a:rPr lang="en-US" sz="1600" i="1" dirty="0" smtClean="0">
                            <a:latin typeface="Cambria Math" panose="02040503050406030204" pitchFamily="18" charset="0"/>
                          </a:rPr>
                          <m:t>𝑦</m:t>
                        </m:r>
                      </m:e>
                      <m:sub>
                        <m:acc>
                          <m:accPr>
                            <m:chr m:val="̇"/>
                            <m:ctrlPr>
                              <a:rPr lang="en-US" sz="1600" i="1" dirty="0" smtClean="0">
                                <a:solidFill>
                                  <a:srgbClr val="836967"/>
                                </a:solidFill>
                                <a:latin typeface="Cambria Math" panose="02040503050406030204" pitchFamily="18" charset="0"/>
                              </a:rPr>
                            </m:ctrlPr>
                          </m:accPr>
                          <m:e>
                            <m:r>
                              <a:rPr lang="en-US" sz="1600" i="1" dirty="0" smtClean="0">
                                <a:latin typeface="Cambria Math" panose="02040503050406030204" pitchFamily="18" charset="0"/>
                              </a:rPr>
                              <m:t>𝑖</m:t>
                            </m:r>
                          </m:e>
                        </m:acc>
                      </m:sub>
                    </m:sSub>
                  </m:oMath>
                </a14:m>
                <a:r>
                  <a:rPr lang="en-US" sz="1600" dirty="0"/>
                  <a:t> is the output of the </a:t>
                </a:r>
                <a14:m>
                  <m:oMath xmlns:m="http://schemas.openxmlformats.org/officeDocument/2006/math">
                    <m:sSup>
                      <m:sSupPr>
                        <m:ctrlPr>
                          <a:rPr lang="en-US" sz="1600" i="1" smtClean="0">
                            <a:solidFill>
                              <a:srgbClr val="836967"/>
                            </a:solidFill>
                            <a:latin typeface="Cambria Math" panose="02040503050406030204" pitchFamily="18" charset="0"/>
                          </a:rPr>
                        </m:ctrlPr>
                      </m:sSupPr>
                      <m:e>
                        <m:r>
                          <a:rPr lang="en-US" sz="1600" i="1" smtClean="0">
                            <a:latin typeface="Cambria Math" panose="02040503050406030204" pitchFamily="18" charset="0"/>
                          </a:rPr>
                          <m:t>ⅈ</m:t>
                        </m:r>
                      </m:e>
                      <m:sup>
                        <m:r>
                          <m:rPr>
                            <m:sty m:val="p"/>
                          </m:rPr>
                          <a:rPr lang="en-US" sz="1600" i="1" smtClean="0">
                            <a:latin typeface="Cambria Math" panose="02040503050406030204" pitchFamily="18" charset="0"/>
                          </a:rPr>
                          <m:t>th</m:t>
                        </m:r>
                      </m:sup>
                    </m:sSup>
                  </m:oMath>
                </a14:m>
                <a:r>
                  <a:rPr lang="en-US" sz="1600" i="1" baseline="30000" dirty="0"/>
                  <a:t> </a:t>
                </a:r>
                <a:r>
                  <a:rPr lang="en-US" sz="1600" i="1" dirty="0"/>
                  <a:t>neuron and </a:t>
                </a:r>
                <a14:m>
                  <m:oMath xmlns:m="http://schemas.openxmlformats.org/officeDocument/2006/math">
                    <m:func>
                      <m:funcPr>
                        <m:ctrlPr>
                          <a:rPr lang="en-US" sz="1600" i="1" dirty="0">
                            <a:latin typeface="Cambria Math" panose="02040503050406030204" pitchFamily="18" charset="0"/>
                          </a:rPr>
                        </m:ctrlPr>
                      </m:funcPr>
                      <m:fName>
                        <m:r>
                          <m:rPr>
                            <m:sty m:val="p"/>
                          </m:rPr>
                          <a:rPr lang="en-US" sz="1600" dirty="0">
                            <a:latin typeface="Cambria Math" panose="02040503050406030204" pitchFamily="18" charset="0"/>
                          </a:rPr>
                          <m:t>max</m:t>
                        </m:r>
                      </m:fName>
                      <m:e>
                        <m:d>
                          <m:dPr>
                            <m:ctrlPr>
                              <a:rPr lang="en-US" sz="1600" i="1" dirty="0">
                                <a:solidFill>
                                  <a:srgbClr val="836967"/>
                                </a:solidFill>
                                <a:latin typeface="Cambria Math" panose="02040503050406030204" pitchFamily="18" charset="0"/>
                              </a:rPr>
                            </m:ctrlPr>
                          </m:dPr>
                          <m:e>
                            <m:r>
                              <a:rPr lang="en-US" sz="1600" i="1" dirty="0">
                                <a:latin typeface="Cambria Math" panose="02040503050406030204" pitchFamily="18" charset="0"/>
                              </a:rPr>
                              <m:t>𝑦</m:t>
                            </m:r>
                          </m:e>
                        </m:d>
                      </m:e>
                    </m:func>
                    <m:r>
                      <a:rPr lang="en-IN" sz="1600" b="0" i="1" dirty="0" smtClean="0">
                        <a:latin typeface="Cambria Math" panose="02040503050406030204" pitchFamily="18" charset="0"/>
                      </a:rPr>
                      <m:t> </m:t>
                    </m:r>
                  </m:oMath>
                </a14:m>
                <a:r>
                  <a:rPr lang="en-US" sz="1600" dirty="0"/>
                  <a:t>is the greatest output value. In practical terms, the neuron with the greatest output gives 1 as output and the remaining ones give 0.</a:t>
                </a:r>
              </a:p>
              <a:p>
                <a:pPr algn="ctr"/>
                <a:r>
                  <a:rPr lang="en-US" sz="1600" dirty="0"/>
                  <a:t>A trained MLP should create regions in the color space, separating color patterns.</a:t>
                </a:r>
              </a:p>
            </p:txBody>
          </p:sp>
        </mc:Choice>
        <mc:Fallback xmlns="">
          <p:sp>
            <p:nvSpPr>
              <p:cNvPr id="7" name="Rectangle 6">
                <a:extLst>
                  <a:ext uri="{FF2B5EF4-FFF2-40B4-BE49-F238E27FC236}">
                    <a16:creationId xmlns:a16="http://schemas.microsoft.com/office/drawing/2014/main" id="{678711F1-58F6-0BBA-1406-8351ADF4A992}"/>
                  </a:ext>
                </a:extLst>
              </p:cNvPr>
              <p:cNvSpPr>
                <a:spLocks noRot="1" noChangeAspect="1" noMove="1" noResize="1" noEditPoints="1" noAdjustHandles="1" noChangeArrowheads="1" noChangeShapeType="1" noTextEdit="1"/>
              </p:cNvSpPr>
              <p:nvPr/>
            </p:nvSpPr>
            <p:spPr>
              <a:xfrm>
                <a:off x="7270377" y="1620983"/>
                <a:ext cx="4652682" cy="4774786"/>
              </a:xfrm>
              <a:prstGeom prst="rect">
                <a:avLst/>
              </a:prstGeom>
              <a:blipFill>
                <a:blip r:embed="rId4"/>
                <a:stretch>
                  <a:fillRect l="-654" r="-1699"/>
                </a:stretch>
              </a:blipFill>
            </p:spPr>
            <p:txBody>
              <a:bodyPr/>
              <a:lstStyle/>
              <a:p>
                <a:r>
                  <a:rPr lang="en-IN">
                    <a:noFill/>
                  </a:rPr>
                  <a:t> </a:t>
                </a:r>
              </a:p>
            </p:txBody>
          </p:sp>
        </mc:Fallback>
      </mc:AlternateContent>
      <p:pic>
        <p:nvPicPr>
          <p:cNvPr id="4" name="1">
            <a:hlinkClick r:id="" action="ppaction://media"/>
            <a:extLst>
              <a:ext uri="{FF2B5EF4-FFF2-40B4-BE49-F238E27FC236}">
                <a16:creationId xmlns:a16="http://schemas.microsoft.com/office/drawing/2014/main" id="{3318D0ED-0794-1F99-40F2-69D635FC93E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03761" y="1524946"/>
            <a:ext cx="3459910" cy="5155254"/>
          </a:xfrm>
          <a:prstGeom prst="rect">
            <a:avLst/>
          </a:prstGeom>
          <a:ln w="19050">
            <a:solidFill>
              <a:schemeClr val="tx1"/>
            </a:solidFill>
          </a:ln>
        </p:spPr>
      </p:pic>
    </p:spTree>
    <p:extLst>
      <p:ext uri="{BB962C8B-B14F-4D97-AF65-F5344CB8AC3E}">
        <p14:creationId xmlns:p14="http://schemas.microsoft.com/office/powerpoint/2010/main" val="2579839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5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9</a:t>
            </a:fld>
            <a:endParaRPr lang="en-US" dirty="0"/>
          </a:p>
        </p:txBody>
      </p:sp>
      <p:sp>
        <p:nvSpPr>
          <p:cNvPr id="6" name="Rectangle 5">
            <a:extLst>
              <a:ext uri="{FF2B5EF4-FFF2-40B4-BE49-F238E27FC236}">
                <a16:creationId xmlns:a16="http://schemas.microsoft.com/office/drawing/2014/main" id="{4C0EF45A-6487-EADB-0F23-4A6740A06E18}"/>
              </a:ext>
            </a:extLst>
          </p:cNvPr>
          <p:cNvSpPr/>
          <p:nvPr/>
        </p:nvSpPr>
        <p:spPr>
          <a:xfrm>
            <a:off x="2064327" y="387591"/>
            <a:ext cx="8853055" cy="7853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t>Implementation Electronics circuit</a:t>
            </a:r>
          </a:p>
        </p:txBody>
      </p:sp>
      <p:pic>
        <p:nvPicPr>
          <p:cNvPr id="5" name="Picture 4">
            <a:extLst>
              <a:ext uri="{FF2B5EF4-FFF2-40B4-BE49-F238E27FC236}">
                <a16:creationId xmlns:a16="http://schemas.microsoft.com/office/drawing/2014/main" id="{E03D6773-AD5A-FEB1-C47D-83A77AAA602B}"/>
              </a:ext>
            </a:extLst>
          </p:cNvPr>
          <p:cNvPicPr>
            <a:picLocks noChangeAspect="1"/>
          </p:cNvPicPr>
          <p:nvPr/>
        </p:nvPicPr>
        <p:blipFill rotWithShape="1">
          <a:blip r:embed="rId2"/>
          <a:srcRect b="6530"/>
          <a:stretch/>
        </p:blipFill>
        <p:spPr>
          <a:xfrm>
            <a:off x="3144370" y="1540288"/>
            <a:ext cx="5903258" cy="4774787"/>
          </a:xfrm>
          <a:prstGeom prst="rect">
            <a:avLst/>
          </a:prstGeom>
        </p:spPr>
      </p:pic>
      <p:pic>
        <p:nvPicPr>
          <p:cNvPr id="9" name="Picture 8">
            <a:extLst>
              <a:ext uri="{FF2B5EF4-FFF2-40B4-BE49-F238E27FC236}">
                <a16:creationId xmlns:a16="http://schemas.microsoft.com/office/drawing/2014/main" id="{046CFDD4-4C19-C5DC-5237-3B169D4EE17B}"/>
              </a:ext>
            </a:extLst>
          </p:cNvPr>
          <p:cNvPicPr>
            <a:picLocks noChangeAspect="1"/>
          </p:cNvPicPr>
          <p:nvPr/>
        </p:nvPicPr>
        <p:blipFill rotWithShape="1">
          <a:blip r:embed="rId3"/>
          <a:srcRect l="11712" t="12971" r="14157" b="8823"/>
          <a:stretch/>
        </p:blipFill>
        <p:spPr>
          <a:xfrm>
            <a:off x="13576397" y="1048207"/>
            <a:ext cx="7745506" cy="4290694"/>
          </a:xfrm>
          <a:prstGeom prst="rect">
            <a:avLst/>
          </a:prstGeom>
        </p:spPr>
      </p:pic>
    </p:spTree>
    <p:extLst>
      <p:ext uri="{BB962C8B-B14F-4D97-AF65-F5344CB8AC3E}">
        <p14:creationId xmlns:p14="http://schemas.microsoft.com/office/powerpoint/2010/main" val="3413711118"/>
      </p:ext>
    </p:extLst>
  </p:cSld>
  <p:clrMapOvr>
    <a:masterClrMapping/>
  </p:clrMapOvr>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2.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408</TotalTime>
  <Words>1101</Words>
  <Application>Microsoft Office PowerPoint</Application>
  <PresentationFormat>Widescreen</PresentationFormat>
  <Paragraphs>75</Paragraphs>
  <Slides>14</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Cambria Math</vt:lpstr>
      <vt:lpstr>Trade Gothic LT Pro</vt:lpstr>
      <vt:lpstr>Trebuchet MS</vt:lpstr>
      <vt:lpstr>Office Theme</vt:lpstr>
      <vt:lpstr>Color sensor prototype using Artificial Neural Network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 sensor prototype using Artificial Neural Network</dc:title>
  <dc:creator>ayush tripathi</dc:creator>
  <cp:lastModifiedBy>ayush tripathi</cp:lastModifiedBy>
  <cp:revision>8</cp:revision>
  <dcterms:created xsi:type="dcterms:W3CDTF">2024-04-17T11:53:35Z</dcterms:created>
  <dcterms:modified xsi:type="dcterms:W3CDTF">2024-04-19T12:21:42Z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